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59" r:id="rId4"/>
    <p:sldId id="260" r:id="rId5"/>
    <p:sldId id="261" r:id="rId6"/>
    <p:sldId id="257" r:id="rId7"/>
    <p:sldId id="258" r:id="rId8"/>
    <p:sldId id="262" r:id="rId9"/>
    <p:sldId id="264" r:id="rId10"/>
    <p:sldId id="266" r:id="rId11"/>
    <p:sldId id="265" r:id="rId12"/>
    <p:sldId id="267" r:id="rId13"/>
    <p:sldId id="263" r:id="rId14"/>
    <p:sldId id="273"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77E528-79FD-4FE1-9654-09494FB3A36A}" type="datetimeFigureOut">
              <a:rPr lang="en-US" smtClean="0"/>
              <a:pPr/>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8016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7E528-79FD-4FE1-9654-09494FB3A36A}" type="datetimeFigureOut">
              <a:rPr lang="en-US" smtClean="0"/>
              <a:pPr/>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142970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7E528-79FD-4FE1-9654-09494FB3A36A}" type="datetimeFigureOut">
              <a:rPr lang="en-US" smtClean="0"/>
              <a:pPr/>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349978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77E528-79FD-4FE1-9654-09494FB3A36A}" type="datetimeFigureOut">
              <a:rPr lang="en-US" smtClean="0"/>
              <a:pPr/>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11996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77E528-79FD-4FE1-9654-09494FB3A36A}" type="datetimeFigureOut">
              <a:rPr lang="en-US" smtClean="0"/>
              <a:pPr/>
              <a:t>8/17/2017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375305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77E528-79FD-4FE1-9654-09494FB3A36A}" type="datetimeFigureOut">
              <a:rPr lang="en-US" smtClean="0"/>
              <a:pPr/>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123112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77E528-79FD-4FE1-9654-09494FB3A36A}" type="datetimeFigureOut">
              <a:rPr lang="en-US" smtClean="0"/>
              <a:pPr/>
              <a:t>8/17/2017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431597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77E528-79FD-4FE1-9654-09494FB3A36A}" type="datetimeFigureOut">
              <a:rPr lang="en-US" smtClean="0"/>
              <a:pPr/>
              <a:t>8/17/2017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361502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77E528-79FD-4FE1-9654-09494FB3A36A}" type="datetimeFigureOut">
              <a:rPr lang="en-US" smtClean="0"/>
              <a:pPr/>
              <a:t>8/17/2017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159479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77E528-79FD-4FE1-9654-09494FB3A36A}" type="datetimeFigureOut">
              <a:rPr lang="en-US" smtClean="0"/>
              <a:pPr/>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68999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77E528-79FD-4FE1-9654-09494FB3A36A}" type="datetimeFigureOut">
              <a:rPr lang="en-US" smtClean="0"/>
              <a:pPr/>
              <a:t>8/17/2017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188453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7E528-79FD-4FE1-9654-09494FB3A36A}" type="datetimeFigureOut">
              <a:rPr lang="en-US" smtClean="0"/>
              <a:pPr/>
              <a:t>8/17/2017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390334-6519-4203-889C-9A84B0E375C1}" type="slidenum">
              <a:rPr lang="en-US" smtClean="0"/>
              <a:pPr/>
              <a:t>‹#›</a:t>
            </a:fld>
            <a:endParaRPr lang="en-US"/>
          </a:p>
        </p:txBody>
      </p:sp>
    </p:spTree>
    <p:extLst>
      <p:ext uri="{BB962C8B-B14F-4D97-AF65-F5344CB8AC3E}">
        <p14:creationId xmlns:p14="http://schemas.microsoft.com/office/powerpoint/2010/main" xmlns="" val="713348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pPr algn="l"/>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HOUSING </a:t>
            </a:r>
            <a:r>
              <a:rPr lang="en-US" sz="3600" b="1" dirty="0">
                <a:solidFill>
                  <a:srgbClr val="00B050"/>
                </a:solidFill>
              </a:rPr>
              <a:t>FOR DAIRY </a:t>
            </a:r>
            <a:r>
              <a:rPr lang="en-US" sz="3600" b="1" dirty="0" smtClean="0">
                <a:solidFill>
                  <a:srgbClr val="00B050"/>
                </a:solidFill>
              </a:rPr>
              <a:t>CATTLE</a:t>
            </a:r>
            <a:br>
              <a:rPr lang="en-US" sz="3600" b="1" dirty="0" smtClean="0">
                <a:solidFill>
                  <a:srgbClr val="00B050"/>
                </a:solidFill>
              </a:rPr>
            </a:br>
            <a:r>
              <a:rPr lang="en-US" sz="3600" b="1" dirty="0" smtClean="0">
                <a:solidFill>
                  <a:srgbClr val="002060"/>
                </a:solidFill>
              </a:rPr>
              <a:t>a)Selection of site for Dairy Farm</a:t>
            </a:r>
            <a:r>
              <a:rPr lang="en-US" sz="3600" b="1" dirty="0">
                <a:solidFill>
                  <a:srgbClr val="002060"/>
                </a:solidFill>
              </a:rPr>
              <a:t/>
            </a:r>
            <a:br>
              <a:rPr lang="en-US" sz="3600" b="1" dirty="0">
                <a:solidFill>
                  <a:srgbClr val="002060"/>
                </a:solidFill>
              </a:rPr>
            </a:br>
            <a:r>
              <a:rPr lang="en-US" sz="2800" b="1" dirty="0" smtClean="0">
                <a:solidFill>
                  <a:srgbClr val="002060"/>
                </a:solidFill>
              </a:rPr>
              <a:t/>
            </a:r>
            <a:br>
              <a:rPr lang="en-US" sz="2800" b="1" dirty="0" smtClean="0">
                <a:solidFill>
                  <a:srgbClr val="002060"/>
                </a:solidFill>
              </a:rPr>
            </a:br>
            <a:r>
              <a:rPr lang="en-US" sz="2800" b="1" dirty="0" smtClean="0">
                <a:solidFill>
                  <a:srgbClr val="002060"/>
                </a:solidFill>
              </a:rPr>
              <a:t>1. </a:t>
            </a:r>
            <a:r>
              <a:rPr lang="en-US" sz="2800" b="1" dirty="0" smtClean="0">
                <a:solidFill>
                  <a:srgbClr val="FF0000"/>
                </a:solidFill>
              </a:rPr>
              <a:t>Topography and drainage</a:t>
            </a:r>
            <a:r>
              <a:rPr lang="en-US" sz="2800" dirty="0" smtClean="0">
                <a:solidFill>
                  <a:srgbClr val="FF0000"/>
                </a:solidFill>
              </a:rPr>
              <a:t/>
            </a:r>
            <a:br>
              <a:rPr lang="en-US" sz="2800" dirty="0" smtClean="0">
                <a:solidFill>
                  <a:srgbClr val="FF0000"/>
                </a:solidFill>
              </a:rPr>
            </a:br>
            <a:r>
              <a:rPr lang="en-US" sz="2800" b="1" dirty="0" smtClean="0"/>
              <a:t>2. Soil type</a:t>
            </a:r>
            <a:r>
              <a:rPr lang="en-US" sz="2800" dirty="0" smtClean="0"/>
              <a:t/>
            </a:r>
            <a:br>
              <a:rPr lang="en-US" sz="2800" dirty="0" smtClean="0"/>
            </a:br>
            <a:r>
              <a:rPr lang="en-US" sz="2800" b="1" dirty="0" smtClean="0"/>
              <a:t>3. </a:t>
            </a:r>
            <a:r>
              <a:rPr lang="en-US" sz="2800" b="1" dirty="0" smtClean="0">
                <a:solidFill>
                  <a:srgbClr val="00B050"/>
                </a:solidFill>
              </a:rPr>
              <a:t>Exposure to the sun and protection from wind</a:t>
            </a:r>
            <a:r>
              <a:rPr lang="en-US" sz="2800" dirty="0" smtClean="0">
                <a:solidFill>
                  <a:srgbClr val="00B050"/>
                </a:solidFill>
              </a:rPr>
              <a:t/>
            </a:r>
            <a:br>
              <a:rPr lang="en-US" sz="2800" dirty="0" smtClean="0">
                <a:solidFill>
                  <a:srgbClr val="00B050"/>
                </a:solidFill>
              </a:rPr>
            </a:br>
            <a:r>
              <a:rPr lang="en-US" sz="2800" b="1" dirty="0" smtClean="0"/>
              <a:t>4. Accessibility</a:t>
            </a:r>
            <a:r>
              <a:rPr lang="en-US" sz="2800" dirty="0" smtClean="0"/>
              <a:t/>
            </a:r>
            <a:br>
              <a:rPr lang="en-US" sz="2800" dirty="0" smtClean="0"/>
            </a:br>
            <a:r>
              <a:rPr lang="en-US" sz="2800" b="1" dirty="0" smtClean="0"/>
              <a:t>5. </a:t>
            </a:r>
            <a:r>
              <a:rPr lang="en-US" sz="2800" b="1" dirty="0" smtClean="0">
                <a:solidFill>
                  <a:srgbClr val="0070C0"/>
                </a:solidFill>
              </a:rPr>
              <a:t>Durability and attractiveness</a:t>
            </a:r>
            <a:r>
              <a:rPr lang="en-US" sz="2800" dirty="0" smtClean="0">
                <a:solidFill>
                  <a:srgbClr val="0070C0"/>
                </a:solidFill>
              </a:rPr>
              <a:t/>
            </a:r>
            <a:br>
              <a:rPr lang="en-US" sz="2800" dirty="0" smtClean="0">
                <a:solidFill>
                  <a:srgbClr val="0070C0"/>
                </a:solidFill>
              </a:rPr>
            </a:br>
            <a:r>
              <a:rPr lang="en-US" sz="2800" b="1" dirty="0" smtClean="0"/>
              <a:t>6. Water supply</a:t>
            </a:r>
            <a:br>
              <a:rPr lang="en-US" sz="2800" b="1" dirty="0" smtClean="0"/>
            </a:br>
            <a:r>
              <a:rPr lang="en-US" sz="2800" b="1" dirty="0" smtClean="0"/>
              <a:t>7. </a:t>
            </a:r>
            <a:r>
              <a:rPr lang="en-US" sz="2800" b="1" dirty="0" smtClean="0">
                <a:solidFill>
                  <a:srgbClr val="00B0F0"/>
                </a:solidFill>
              </a:rPr>
              <a:t>Surroundings</a:t>
            </a:r>
            <a:r>
              <a:rPr lang="en-US" sz="2800" b="1" dirty="0" smtClean="0"/>
              <a:t/>
            </a:r>
            <a:br>
              <a:rPr lang="en-US" sz="2800" b="1" dirty="0" smtClean="0"/>
            </a:br>
            <a:r>
              <a:rPr lang="en-US" sz="2800" b="1" dirty="0"/>
              <a:t>8. </a:t>
            </a:r>
            <a:r>
              <a:rPr lang="en-US" sz="2800" b="1" dirty="0" err="1"/>
              <a:t>Labour</a:t>
            </a:r>
            <a:r>
              <a:rPr lang="en-US" sz="2800" dirty="0"/>
              <a:t/>
            </a:r>
            <a:br>
              <a:rPr lang="en-US" sz="2800" dirty="0"/>
            </a:br>
            <a:r>
              <a:rPr lang="en-US" sz="2800" b="1" dirty="0"/>
              <a:t>9</a:t>
            </a:r>
            <a:r>
              <a:rPr lang="en-US" sz="2800" b="1" dirty="0">
                <a:solidFill>
                  <a:srgbClr val="FF0000"/>
                </a:solidFill>
              </a:rPr>
              <a:t>. Marketing</a:t>
            </a:r>
            <a:r>
              <a:rPr lang="en-US" sz="2800" dirty="0">
                <a:solidFill>
                  <a:srgbClr val="FF0000"/>
                </a:solidFill>
              </a:rPr>
              <a:t/>
            </a:r>
            <a:br>
              <a:rPr lang="en-US" sz="2800" dirty="0">
                <a:solidFill>
                  <a:srgbClr val="FF0000"/>
                </a:solidFill>
              </a:rPr>
            </a:br>
            <a:r>
              <a:rPr lang="en-US" sz="2800" b="1" dirty="0"/>
              <a:t>10. Electricity</a:t>
            </a:r>
            <a:r>
              <a:rPr lang="en-US" sz="2800" dirty="0"/>
              <a:t/>
            </a:r>
            <a:br>
              <a:rPr lang="en-US" sz="2800" dirty="0"/>
            </a:br>
            <a:r>
              <a:rPr lang="en-US" sz="2800" b="1" dirty="0"/>
              <a:t>11. </a:t>
            </a:r>
            <a:r>
              <a:rPr lang="en-US" sz="2800" b="1" dirty="0">
                <a:solidFill>
                  <a:schemeClr val="accent2">
                    <a:lumMod val="50000"/>
                  </a:schemeClr>
                </a:solidFill>
              </a:rPr>
              <a:t>Facilities, </a:t>
            </a:r>
            <a:r>
              <a:rPr lang="en-US" sz="2800" b="1" dirty="0" err="1">
                <a:solidFill>
                  <a:schemeClr val="accent2">
                    <a:lumMod val="50000"/>
                  </a:schemeClr>
                </a:solidFill>
              </a:rPr>
              <a:t>labour</a:t>
            </a:r>
            <a:r>
              <a:rPr lang="en-US" sz="2800" b="1" dirty="0">
                <a:solidFill>
                  <a:schemeClr val="accent2">
                    <a:lumMod val="50000"/>
                  </a:schemeClr>
                </a:solidFill>
              </a:rPr>
              <a:t>, food</a:t>
            </a:r>
            <a:r>
              <a:rPr lang="en-US" sz="2800" dirty="0">
                <a:solidFill>
                  <a:schemeClr val="accent2">
                    <a:lumMod val="50000"/>
                  </a:schemeClr>
                </a:solidFill>
              </a:rPr>
              <a:t/>
            </a:r>
            <a:br>
              <a:rPr lang="en-US" sz="2800" dirty="0">
                <a:solidFill>
                  <a:schemeClr val="accent2">
                    <a:lumMod val="50000"/>
                  </a:schemeClr>
                </a:solidFill>
              </a:rPr>
            </a:br>
            <a:r>
              <a:rPr lang="en-US" sz="2800" dirty="0" smtClean="0"/>
              <a:t/>
            </a:r>
            <a:br>
              <a:rPr lang="en-US" sz="2800" dirty="0" smtClean="0"/>
            </a:br>
            <a:endParaRPr lang="en-US" sz="2800" dirty="0"/>
          </a:p>
        </p:txBody>
      </p:sp>
    </p:spTree>
    <p:extLst>
      <p:ext uri="{BB962C8B-B14F-4D97-AF65-F5344CB8AC3E}">
        <p14:creationId xmlns:p14="http://schemas.microsoft.com/office/powerpoint/2010/main" xmlns="" val="1862383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pPr lvl="0"/>
            <a:r>
              <a:rPr lang="en-US" sz="2800" dirty="0">
                <a:solidFill>
                  <a:srgbClr val="FF0000"/>
                </a:solidFill>
              </a:rPr>
              <a:t>Milking barn or </a:t>
            </a:r>
            <a:r>
              <a:rPr lang="en-US" sz="2800" dirty="0" err="1" smtClean="0">
                <a:solidFill>
                  <a:srgbClr val="FF0000"/>
                </a:solidFill>
              </a:rPr>
              <a:t>parlour</a:t>
            </a:r>
            <a:r>
              <a:rPr lang="en-US" sz="2800" dirty="0" smtClean="0">
                <a:solidFill>
                  <a:srgbClr val="FF0000"/>
                </a:solidFill>
              </a:rPr>
              <a:t>:</a:t>
            </a:r>
            <a:r>
              <a:rPr lang="en-US" sz="2800" dirty="0">
                <a:solidFill>
                  <a:srgbClr val="FF0000"/>
                </a:solidFill>
              </a:rPr>
              <a:t/>
            </a:r>
            <a:br>
              <a:rPr lang="en-US" sz="2800" dirty="0">
                <a:solidFill>
                  <a:srgbClr val="FF0000"/>
                </a:solidFill>
              </a:rPr>
            </a:br>
            <a:r>
              <a:rPr lang="en-US" sz="2800" dirty="0" smtClean="0">
                <a:solidFill>
                  <a:srgbClr val="FF0000"/>
                </a:solidFill>
              </a:rPr>
              <a:t>Dimensions of </a:t>
            </a:r>
            <a:r>
              <a:rPr lang="en-US" sz="2800" dirty="0">
                <a:solidFill>
                  <a:srgbClr val="FF0000"/>
                </a:solidFill>
              </a:rPr>
              <a:t>Milking barn </a:t>
            </a:r>
            <a:r>
              <a:rPr lang="en-US" sz="2800" dirty="0" smtClean="0">
                <a:solidFill>
                  <a:srgbClr val="FF0000"/>
                </a:solidFill>
              </a:rPr>
              <a:t>:</a:t>
            </a:r>
            <a:br>
              <a:rPr lang="en-US" sz="2800" dirty="0" smtClean="0">
                <a:solidFill>
                  <a:srgbClr val="FF0000"/>
                </a:solidFill>
              </a:rPr>
            </a:br>
            <a:r>
              <a:rPr lang="en-US" sz="2800" dirty="0"/>
              <a:t>Length of standing space : 1.5 – 1.7 m</a:t>
            </a:r>
            <a:br>
              <a:rPr lang="en-US" sz="2800" dirty="0"/>
            </a:br>
            <a:r>
              <a:rPr lang="en-US" sz="2800" dirty="0"/>
              <a:t>Width of standing space : 1.05 – 1.2m (80% of length, of standing space)</a:t>
            </a:r>
            <a:br>
              <a:rPr lang="en-US" sz="2800" dirty="0"/>
            </a:br>
            <a:r>
              <a:rPr lang="en-US" sz="2800" dirty="0"/>
              <a:t>Width of central passage : 1.5 – 1.8 m</a:t>
            </a:r>
            <a:br>
              <a:rPr lang="en-US" sz="2800" dirty="0"/>
            </a:br>
            <a:r>
              <a:rPr lang="en-US" sz="2800" dirty="0"/>
              <a:t>Width of feed alley : 0.75 m</a:t>
            </a:r>
            <a:br>
              <a:rPr lang="en-US" sz="2800" dirty="0"/>
            </a:br>
            <a:r>
              <a:rPr lang="en-US" sz="2800" dirty="0"/>
              <a:t>Width of gutter : 0.30 m</a:t>
            </a:r>
            <a:br>
              <a:rPr lang="en-US" sz="2800" dirty="0"/>
            </a:br>
            <a:r>
              <a:rPr lang="en-US" sz="2800" dirty="0"/>
              <a:t>Overhang : 0.75 </a:t>
            </a:r>
            <a:r>
              <a:rPr lang="en-US" sz="2800" dirty="0" smtClean="0"/>
              <a:t>m</a:t>
            </a:r>
            <a:br>
              <a:rPr lang="en-US" sz="2800" dirty="0" smtClean="0"/>
            </a:br>
            <a:r>
              <a:rPr lang="en-US" sz="2800" b="1" dirty="0">
                <a:solidFill>
                  <a:srgbClr val="C00000"/>
                </a:solidFill>
              </a:rPr>
              <a:t>Down </a:t>
            </a:r>
            <a:r>
              <a:rPr lang="en-US" sz="2800" b="1" dirty="0" err="1">
                <a:solidFill>
                  <a:srgbClr val="C00000"/>
                </a:solidFill>
              </a:rPr>
              <a:t>calver</a:t>
            </a:r>
            <a:r>
              <a:rPr lang="en-US" sz="2800" b="1" dirty="0">
                <a:solidFill>
                  <a:srgbClr val="C00000"/>
                </a:solidFill>
              </a:rPr>
              <a:t> shed/ calving </a:t>
            </a:r>
            <a:r>
              <a:rPr lang="en-US" sz="2800" b="1" dirty="0" smtClean="0">
                <a:solidFill>
                  <a:srgbClr val="C00000"/>
                </a:solidFill>
              </a:rPr>
              <a:t>pen:</a:t>
            </a:r>
            <a:endParaRPr lang="en-US" sz="2800" dirty="0">
              <a:solidFill>
                <a:srgbClr val="C00000"/>
              </a:solidFill>
            </a:endParaRPr>
          </a:p>
        </p:txBody>
      </p:sp>
    </p:spTree>
    <p:extLst>
      <p:ext uri="{BB962C8B-B14F-4D97-AF65-F5344CB8AC3E}">
        <p14:creationId xmlns:p14="http://schemas.microsoft.com/office/powerpoint/2010/main" xmlns="" val="242733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lves Shed"/>
          <p:cNvPicPr/>
          <p:nvPr/>
        </p:nvPicPr>
        <p:blipFill>
          <a:blip r:embed="rId2"/>
          <a:srcRect/>
          <a:stretch>
            <a:fillRect/>
          </a:stretch>
        </p:blipFill>
        <p:spPr bwMode="auto">
          <a:xfrm>
            <a:off x="228600" y="685800"/>
            <a:ext cx="8382000" cy="5334000"/>
          </a:xfrm>
          <a:prstGeom prst="rect">
            <a:avLst/>
          </a:prstGeom>
          <a:noFill/>
          <a:ln w="9525">
            <a:noFill/>
            <a:miter lim="800000"/>
            <a:headEnd/>
            <a:tailEnd/>
          </a:ln>
        </p:spPr>
      </p:pic>
      <p:sp>
        <p:nvSpPr>
          <p:cNvPr id="3" name="Rectangle 2"/>
          <p:cNvSpPr/>
          <p:nvPr/>
        </p:nvSpPr>
        <p:spPr>
          <a:xfrm>
            <a:off x="685800" y="1"/>
            <a:ext cx="7924800" cy="954107"/>
          </a:xfrm>
          <a:prstGeom prst="rect">
            <a:avLst/>
          </a:prstGeom>
        </p:spPr>
        <p:txBody>
          <a:bodyPr wrap="square">
            <a:spAutoFit/>
          </a:bodyPr>
          <a:lstStyle/>
          <a:p>
            <a:pPr algn="ctr"/>
            <a:r>
              <a:rPr lang="en-US" sz="2800" b="1" dirty="0">
                <a:solidFill>
                  <a:srgbClr val="FF0000"/>
                </a:solidFill>
              </a:rPr>
              <a:t>Calf pen</a:t>
            </a:r>
            <a:br>
              <a:rPr lang="en-US" sz="2800" b="1" dirty="0">
                <a:solidFill>
                  <a:srgbClr val="FF0000"/>
                </a:solidFill>
              </a:rPr>
            </a:br>
            <a:endParaRPr lang="en-US" sz="2800" b="1" dirty="0">
              <a:solidFill>
                <a:srgbClr val="FF0000"/>
              </a:solidFill>
            </a:endParaRPr>
          </a:p>
        </p:txBody>
      </p:sp>
    </p:spTree>
    <p:extLst>
      <p:ext uri="{BB962C8B-B14F-4D97-AF65-F5344CB8AC3E}">
        <p14:creationId xmlns:p14="http://schemas.microsoft.com/office/powerpoint/2010/main" xmlns="" val="920383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rmAutofit/>
          </a:bodyPr>
          <a:lstStyle/>
          <a:p>
            <a:pPr algn="l"/>
            <a:r>
              <a:rPr lang="en-US" sz="2800" b="1" dirty="0"/>
              <a:t>Young stock/ heifer </a:t>
            </a:r>
            <a:r>
              <a:rPr lang="en-US" sz="2800" b="1" dirty="0" smtClean="0"/>
              <a:t>shed:</a:t>
            </a:r>
            <a:r>
              <a:rPr lang="en-US" sz="2800" b="1" dirty="0"/>
              <a:t/>
            </a:r>
            <a:br>
              <a:rPr lang="en-US" sz="2800" b="1" dirty="0"/>
            </a:br>
            <a:r>
              <a:rPr lang="en-US" sz="2800" b="1" dirty="0" smtClean="0"/>
              <a:t> </a:t>
            </a:r>
            <a:r>
              <a:rPr lang="en-US" sz="2800" b="1" dirty="0"/>
              <a:t>Dry animal </a:t>
            </a:r>
            <a:r>
              <a:rPr lang="en-US" sz="2800" b="1" dirty="0" smtClean="0"/>
              <a:t>shed:</a:t>
            </a:r>
            <a:br>
              <a:rPr lang="en-US" sz="2800" b="1" dirty="0" smtClean="0"/>
            </a:br>
            <a:r>
              <a:rPr lang="en-US" sz="2800" b="1" dirty="0"/>
              <a:t>Bull </a:t>
            </a:r>
            <a:r>
              <a:rPr lang="en-US" sz="2800" b="1" dirty="0" smtClean="0"/>
              <a:t>shed</a:t>
            </a:r>
            <a:r>
              <a:rPr lang="en-US" sz="2800" b="1" dirty="0"/>
              <a:t> </a:t>
            </a:r>
            <a:r>
              <a:rPr lang="en-US" sz="2800" b="1" dirty="0" smtClean="0"/>
              <a:t>:</a:t>
            </a:r>
            <a:br>
              <a:rPr lang="en-US" sz="2800" b="1" dirty="0" smtClean="0"/>
            </a:br>
            <a:r>
              <a:rPr lang="en-US" sz="2800" b="1" dirty="0" smtClean="0"/>
              <a:t>Isolation shed:</a:t>
            </a:r>
            <a:r>
              <a:rPr lang="en-US" sz="2800" b="1" dirty="0"/>
              <a:t/>
            </a:r>
            <a:br>
              <a:rPr lang="en-US" sz="2800" b="1" dirty="0"/>
            </a:br>
            <a:r>
              <a:rPr lang="en-US" sz="2800" b="1" dirty="0"/>
              <a:t>Quarantine </a:t>
            </a:r>
            <a:r>
              <a:rPr lang="en-US" sz="2800" b="1" dirty="0" smtClean="0"/>
              <a:t>shed:</a:t>
            </a:r>
            <a:br>
              <a:rPr lang="en-US" sz="2800" b="1" dirty="0" smtClean="0"/>
            </a:br>
            <a:r>
              <a:rPr lang="en-US" sz="2800" b="1" dirty="0"/>
              <a:t/>
            </a:r>
            <a:br>
              <a:rPr lang="en-US" sz="2800" b="1" dirty="0"/>
            </a:br>
            <a:endParaRPr lang="en-US" sz="2800" b="1" dirty="0"/>
          </a:p>
        </p:txBody>
      </p:sp>
      <p:graphicFrame>
        <p:nvGraphicFramePr>
          <p:cNvPr id="3" name="Table 2"/>
          <p:cNvGraphicFramePr>
            <a:graphicFrameLocks noGrp="1"/>
          </p:cNvGraphicFramePr>
          <p:nvPr>
            <p:extLst>
              <p:ext uri="{D42A27DB-BD31-4B8C-83A1-F6EECF244321}">
                <p14:modId xmlns:p14="http://schemas.microsoft.com/office/powerpoint/2010/main" xmlns="" val="3555178620"/>
              </p:ext>
            </p:extLst>
          </p:nvPr>
        </p:nvGraphicFramePr>
        <p:xfrm>
          <a:off x="533401" y="3962397"/>
          <a:ext cx="7162800" cy="1066804"/>
        </p:xfrm>
        <a:graphic>
          <a:graphicData uri="http://schemas.openxmlformats.org/drawingml/2006/table">
            <a:tbl>
              <a:tblPr firstRow="1" firstCol="1" bandRow="1">
                <a:tableStyleId>{5C22544A-7EE6-4342-B048-85BDC9FD1C3A}</a:tableStyleId>
              </a:tblPr>
              <a:tblGrid>
                <a:gridCol w="7162800"/>
              </a:tblGrid>
              <a:tr h="533402">
                <a:tc>
                  <a:txBody>
                    <a:bodyPr/>
                    <a:lstStyle/>
                    <a:p>
                      <a:pPr marL="0" marR="0">
                        <a:lnSpc>
                          <a:spcPts val="1470"/>
                        </a:lnSpc>
                        <a:spcBef>
                          <a:spcPts val="0"/>
                        </a:spcBef>
                        <a:spcAft>
                          <a:spcPts val="0"/>
                        </a:spcAft>
                      </a:pPr>
                      <a:r>
                        <a:rPr lang="en-US" sz="3200" dirty="0">
                          <a:effectLst/>
                        </a:rPr>
                        <a:t>Accessory buildings</a:t>
                      </a:r>
                      <a:endParaRPr lang="en-US" sz="2800" dirty="0">
                        <a:effectLst/>
                        <a:latin typeface="Calibri"/>
                        <a:ea typeface="Calibri"/>
                        <a:cs typeface="Times New Roman"/>
                      </a:endParaRPr>
                    </a:p>
                  </a:txBody>
                  <a:tcPr marL="0" marR="0" marT="0" marB="0" anchor="ctr"/>
                </a:tc>
              </a:tr>
              <a:tr h="533402">
                <a:tc>
                  <a:txBody>
                    <a:bodyPr/>
                    <a:lstStyle/>
                    <a:p>
                      <a:pPr marL="0" marR="0">
                        <a:lnSpc>
                          <a:spcPts val="1470"/>
                        </a:lnSpc>
                        <a:spcBef>
                          <a:spcPts val="0"/>
                        </a:spcBef>
                        <a:spcAft>
                          <a:spcPts val="0"/>
                        </a:spcAft>
                      </a:pPr>
                      <a:r>
                        <a:rPr lang="en-US" sz="2800" dirty="0">
                          <a:effectLst/>
                        </a:rPr>
                        <a:t>a. Store </a:t>
                      </a:r>
                      <a:r>
                        <a:rPr lang="en-US" sz="2800" dirty="0" smtClean="0">
                          <a:effectLst/>
                        </a:rPr>
                        <a:t>room:</a:t>
                      </a:r>
                      <a:endParaRPr lang="en-US" sz="2800" dirty="0">
                        <a:effectLst/>
                        <a:latin typeface="Calibri"/>
                        <a:ea typeface="Calibri"/>
                        <a:cs typeface="Times New Roman"/>
                      </a:endParaRPr>
                    </a:p>
                  </a:txBody>
                  <a:tcPr marL="0" marR="0" marT="0" marB="0" anchor="ctr"/>
                </a:tc>
              </a:tr>
            </a:tbl>
          </a:graphicData>
        </a:graphic>
      </p:graphicFrame>
      <p:sp>
        <p:nvSpPr>
          <p:cNvPr id="4" name="Rectangle 3"/>
          <p:cNvSpPr/>
          <p:nvPr/>
        </p:nvSpPr>
        <p:spPr>
          <a:xfrm>
            <a:off x="152400" y="4972155"/>
            <a:ext cx="4953000" cy="523220"/>
          </a:xfrm>
          <a:prstGeom prst="rect">
            <a:avLst/>
          </a:prstGeom>
        </p:spPr>
        <p:txBody>
          <a:bodyPr wrap="square">
            <a:spAutoFit/>
          </a:bodyPr>
          <a:lstStyle/>
          <a:p>
            <a:r>
              <a:rPr lang="en-US" b="1" dirty="0">
                <a:solidFill>
                  <a:schemeClr val="bg2"/>
                </a:solidFill>
              </a:rPr>
              <a:t>b</a:t>
            </a:r>
            <a:r>
              <a:rPr lang="en-US" sz="2800" b="1" dirty="0">
                <a:solidFill>
                  <a:schemeClr val="bg2"/>
                </a:solidFill>
              </a:rPr>
              <a:t>. </a:t>
            </a:r>
            <a:r>
              <a:rPr lang="en-US" sz="2800" b="1" dirty="0"/>
              <a:t>b. Milk </a:t>
            </a:r>
            <a:r>
              <a:rPr lang="en-US" sz="2800" b="1" dirty="0" smtClean="0"/>
              <a:t>room:</a:t>
            </a:r>
            <a:endParaRPr lang="en-US" sz="2800" dirty="0">
              <a:solidFill>
                <a:schemeClr val="bg2"/>
              </a:solidFill>
            </a:endParaRPr>
          </a:p>
        </p:txBody>
      </p:sp>
      <p:sp>
        <p:nvSpPr>
          <p:cNvPr id="5" name="Rectangle 4"/>
          <p:cNvSpPr/>
          <p:nvPr/>
        </p:nvSpPr>
        <p:spPr>
          <a:xfrm>
            <a:off x="533400" y="5651028"/>
            <a:ext cx="4856018" cy="523220"/>
          </a:xfrm>
          <a:prstGeom prst="rect">
            <a:avLst/>
          </a:prstGeom>
        </p:spPr>
        <p:txBody>
          <a:bodyPr wrap="square">
            <a:spAutoFit/>
          </a:bodyPr>
          <a:lstStyle/>
          <a:p>
            <a:r>
              <a:rPr lang="en-US" sz="2800" b="1" dirty="0"/>
              <a:t>c. Hay or straw </a:t>
            </a:r>
            <a:r>
              <a:rPr lang="en-US" sz="2800" b="1" dirty="0" smtClean="0"/>
              <a:t>shed:</a:t>
            </a:r>
            <a:endParaRPr lang="en-US" sz="2800" dirty="0"/>
          </a:p>
        </p:txBody>
      </p:sp>
    </p:spTree>
    <p:extLst>
      <p:ext uri="{BB962C8B-B14F-4D97-AF65-F5344CB8AC3E}">
        <p14:creationId xmlns:p14="http://schemas.microsoft.com/office/powerpoint/2010/main" xmlns="" val="2830239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agritech.tnau.ac.in/expert_system/cattlebuffalo/Images/Content%20photos/Loose%20housing01.png"/>
          <p:cNvPicPr/>
          <p:nvPr/>
        </p:nvPicPr>
        <p:blipFill>
          <a:blip r:embed="rId2"/>
          <a:srcRect/>
          <a:stretch>
            <a:fillRect/>
          </a:stretch>
        </p:blipFill>
        <p:spPr bwMode="auto">
          <a:xfrm>
            <a:off x="304800" y="304800"/>
            <a:ext cx="8399318" cy="6172200"/>
          </a:xfrm>
          <a:prstGeom prst="rect">
            <a:avLst/>
          </a:prstGeom>
          <a:noFill/>
          <a:ln w="9525">
            <a:noFill/>
            <a:miter lim="800000"/>
            <a:headEnd/>
            <a:tailEnd/>
          </a:ln>
        </p:spPr>
      </p:pic>
    </p:spTree>
    <p:extLst>
      <p:ext uri="{BB962C8B-B14F-4D97-AF65-F5344CB8AC3E}">
        <p14:creationId xmlns:p14="http://schemas.microsoft.com/office/powerpoint/2010/main" xmlns="" val="49426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media2.picsearch.com/is?x8SXqc14AOEXMJTDdWU1GTiQzyTcLpdoO2yh_fYS9bM&amp;height=266"/>
          <p:cNvPicPr>
            <a:picLocks noChangeAspect="1" noChangeArrowheads="1"/>
          </p:cNvPicPr>
          <p:nvPr/>
        </p:nvPicPr>
        <p:blipFill>
          <a:blip r:embed="rId2"/>
          <a:srcRect/>
          <a:stretch>
            <a:fillRect/>
          </a:stretch>
        </p:blipFill>
        <p:spPr bwMode="auto">
          <a:xfrm>
            <a:off x="609600" y="381000"/>
            <a:ext cx="7315200" cy="5715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2800" b="1" dirty="0" smtClean="0"/>
              <a:t>Advantages</a:t>
            </a:r>
            <a:br>
              <a:rPr lang="en-US" sz="2800" b="1" dirty="0" smtClean="0"/>
            </a:br>
            <a:r>
              <a:rPr lang="en-US" sz="2800" b="1" dirty="0" smtClean="0"/>
              <a:t>Disadvantages</a:t>
            </a:r>
            <a:br>
              <a:rPr lang="en-US" sz="2800" b="1" dirty="0" smtClean="0"/>
            </a:br>
            <a:r>
              <a:rPr lang="en-US" sz="2800" b="1" dirty="0"/>
              <a:t>b. Conventional Barns or Stanchion Barns</a:t>
            </a:r>
            <a:endParaRPr lang="en-US" sz="2800" dirty="0"/>
          </a:p>
        </p:txBody>
      </p:sp>
    </p:spTree>
    <p:extLst>
      <p:ext uri="{BB962C8B-B14F-4D97-AF65-F5344CB8AC3E}">
        <p14:creationId xmlns:p14="http://schemas.microsoft.com/office/powerpoint/2010/main" xmlns="" val="2707704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edia4.picsearch.com/is?c1SSkn0K9ii3hLQay3BGE2piCPIZLEnPqxcljAui1Jw&amp;height=240"/>
          <p:cNvPicPr>
            <a:picLocks noChangeAspect="1" noChangeArrowheads="1"/>
          </p:cNvPicPr>
          <p:nvPr/>
        </p:nvPicPr>
        <p:blipFill>
          <a:blip r:embed="rId2"/>
          <a:srcRect/>
          <a:stretch>
            <a:fillRect/>
          </a:stretch>
        </p:blipFill>
        <p:spPr bwMode="auto">
          <a:xfrm>
            <a:off x="609600" y="457200"/>
            <a:ext cx="8001000" cy="59436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media4.picsearch.com/is?89yUJReGqUxiWKu9YxqIJmHpoCBKE4vpK07bduFAaAo&amp;height=227"/>
          <p:cNvPicPr>
            <a:picLocks noChangeAspect="1" noChangeArrowheads="1"/>
          </p:cNvPicPr>
          <p:nvPr/>
        </p:nvPicPr>
        <p:blipFill>
          <a:blip r:embed="rId2"/>
          <a:srcRect/>
          <a:stretch>
            <a:fillRect/>
          </a:stretch>
        </p:blipFill>
        <p:spPr bwMode="auto">
          <a:xfrm>
            <a:off x="304800" y="685800"/>
            <a:ext cx="8458200" cy="5410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273030821"/>
              </p:ext>
            </p:extLst>
          </p:nvPr>
        </p:nvGraphicFramePr>
        <p:xfrm>
          <a:off x="76200" y="990600"/>
          <a:ext cx="8915400" cy="2530604"/>
        </p:xfrm>
        <a:graphic>
          <a:graphicData uri="http://schemas.openxmlformats.org/drawingml/2006/table">
            <a:tbl>
              <a:tblPr firstRow="1" firstCol="1" bandRow="1">
                <a:tableStyleId>{5C22544A-7EE6-4342-B048-85BDC9FD1C3A}</a:tableStyleId>
              </a:tblPr>
              <a:tblGrid>
                <a:gridCol w="2228850"/>
                <a:gridCol w="2228850"/>
                <a:gridCol w="2228850"/>
                <a:gridCol w="2228850"/>
              </a:tblGrid>
              <a:tr h="632651">
                <a:tc>
                  <a:txBody>
                    <a:bodyPr/>
                    <a:lstStyle/>
                    <a:p>
                      <a:pPr marL="0" marR="0">
                        <a:lnSpc>
                          <a:spcPct val="115000"/>
                        </a:lnSpc>
                        <a:spcBef>
                          <a:spcPts val="0"/>
                        </a:spcBef>
                        <a:spcAft>
                          <a:spcPts val="0"/>
                        </a:spcAft>
                      </a:pPr>
                      <a:r>
                        <a:rPr lang="en-US" sz="2400" dirty="0">
                          <a:effectLst/>
                        </a:rPr>
                        <a:t>Type of animal</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Covered area</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Open area</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No.of pens</a:t>
                      </a:r>
                      <a:endParaRPr lang="en-US" sz="2400">
                        <a:effectLst/>
                        <a:latin typeface="Calibri"/>
                        <a:ea typeface="Calibri"/>
                        <a:cs typeface="Times New Roman"/>
                      </a:endParaRPr>
                    </a:p>
                  </a:txBody>
                  <a:tcPr marL="68580" marR="68580" marT="0" marB="0"/>
                </a:tc>
              </a:tr>
              <a:tr h="632651">
                <a:tc>
                  <a:txBody>
                    <a:bodyPr/>
                    <a:lstStyle/>
                    <a:p>
                      <a:pPr marL="0" marR="0">
                        <a:lnSpc>
                          <a:spcPct val="115000"/>
                        </a:lnSpc>
                        <a:spcBef>
                          <a:spcPts val="0"/>
                        </a:spcBef>
                        <a:spcAft>
                          <a:spcPts val="0"/>
                        </a:spcAft>
                      </a:pPr>
                      <a:r>
                        <a:rPr lang="en-US" sz="2400">
                          <a:effectLst/>
                        </a:rPr>
                        <a:t>Buffaloes</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4.0m2</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8.0m2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50/pen</a:t>
                      </a:r>
                      <a:endParaRPr lang="en-US" sz="2400">
                        <a:effectLst/>
                        <a:latin typeface="Calibri"/>
                        <a:ea typeface="Calibri"/>
                        <a:cs typeface="Times New Roman"/>
                      </a:endParaRPr>
                    </a:p>
                  </a:txBody>
                  <a:tcPr marL="68580" marR="68580" marT="0" marB="0"/>
                </a:tc>
              </a:tr>
              <a:tr h="632651">
                <a:tc>
                  <a:txBody>
                    <a:bodyPr/>
                    <a:lstStyle/>
                    <a:p>
                      <a:pPr marL="0" marR="0">
                        <a:lnSpc>
                          <a:spcPct val="115000"/>
                        </a:lnSpc>
                        <a:spcBef>
                          <a:spcPts val="0"/>
                        </a:spcBef>
                        <a:spcAft>
                          <a:spcPts val="0"/>
                        </a:spcAft>
                      </a:pPr>
                      <a:r>
                        <a:rPr lang="en-US" sz="2400">
                          <a:effectLst/>
                        </a:rPr>
                        <a:t>Cattle</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3.5m2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7.0m2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50/pen</a:t>
                      </a:r>
                      <a:endParaRPr lang="en-US" sz="2400">
                        <a:effectLst/>
                        <a:latin typeface="Calibri"/>
                        <a:ea typeface="Calibri"/>
                        <a:cs typeface="Times New Roman"/>
                      </a:endParaRPr>
                    </a:p>
                  </a:txBody>
                  <a:tcPr marL="68580" marR="68580" marT="0" marB="0"/>
                </a:tc>
              </a:tr>
              <a:tr h="632651">
                <a:tc>
                  <a:txBody>
                    <a:bodyPr/>
                    <a:lstStyle/>
                    <a:p>
                      <a:pPr marL="0" marR="0">
                        <a:lnSpc>
                          <a:spcPct val="115000"/>
                        </a:lnSpc>
                        <a:spcBef>
                          <a:spcPts val="0"/>
                        </a:spcBef>
                        <a:spcAft>
                          <a:spcPts val="0"/>
                        </a:spcAft>
                      </a:pPr>
                      <a:r>
                        <a:rPr lang="en-US" sz="2400" dirty="0">
                          <a:effectLst/>
                        </a:rPr>
                        <a:t>Calves</a:t>
                      </a:r>
                      <a:endParaRPr lang="en-US" sz="2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12.0m2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effectLst/>
                        </a:rPr>
                        <a:t>12.0m2</a:t>
                      </a:r>
                      <a:endParaRPr lang="en-US" sz="2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a:effectLst/>
                        </a:rPr>
                        <a:t>1/pen</a:t>
                      </a:r>
                      <a:endParaRPr lang="en-US" sz="24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31938" y="3478213"/>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ounded Rectangle 3"/>
          <p:cNvSpPr/>
          <p:nvPr/>
        </p:nvSpPr>
        <p:spPr>
          <a:xfrm>
            <a:off x="0" y="152400"/>
            <a:ext cx="91440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Floor space requirements for cattle and buffalo shed</a:t>
            </a:r>
            <a:endParaRPr lang="en-US" sz="2800" b="1" dirty="0"/>
          </a:p>
        </p:txBody>
      </p:sp>
      <p:graphicFrame>
        <p:nvGraphicFramePr>
          <p:cNvPr id="5" name="Table 4"/>
          <p:cNvGraphicFramePr>
            <a:graphicFrameLocks noGrp="1"/>
          </p:cNvGraphicFramePr>
          <p:nvPr>
            <p:extLst>
              <p:ext uri="{D42A27DB-BD31-4B8C-83A1-F6EECF244321}">
                <p14:modId xmlns:p14="http://schemas.microsoft.com/office/powerpoint/2010/main" xmlns="" val="4252295989"/>
              </p:ext>
            </p:extLst>
          </p:nvPr>
        </p:nvGraphicFramePr>
        <p:xfrm>
          <a:off x="0" y="3935412"/>
          <a:ext cx="9144000" cy="2770188"/>
        </p:xfrm>
        <a:graphic>
          <a:graphicData uri="http://schemas.openxmlformats.org/drawingml/2006/table">
            <a:tbl>
              <a:tblPr firstRow="1" firstCol="1" bandRow="1">
                <a:tableStyleId>{5C22544A-7EE6-4342-B048-85BDC9FD1C3A}</a:tableStyleId>
              </a:tblPr>
              <a:tblGrid>
                <a:gridCol w="3048000"/>
                <a:gridCol w="3048000"/>
                <a:gridCol w="3048000"/>
              </a:tblGrid>
              <a:tr h="923396">
                <a:tc>
                  <a:txBody>
                    <a:bodyPr/>
                    <a:lstStyle/>
                    <a:p>
                      <a:pPr marL="0" marR="0">
                        <a:lnSpc>
                          <a:spcPct val="115000"/>
                        </a:lnSpc>
                        <a:spcBef>
                          <a:spcPts val="0"/>
                        </a:spcBef>
                        <a:spcAft>
                          <a:spcPts val="0"/>
                        </a:spcAft>
                      </a:pPr>
                      <a:r>
                        <a:rPr lang="en-US" sz="2800">
                          <a:effectLst/>
                        </a:rPr>
                        <a:t>Breed</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Feeding space</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Watering space</a:t>
                      </a:r>
                      <a:endParaRPr lang="en-US" sz="2800">
                        <a:effectLst/>
                        <a:latin typeface="Calibri"/>
                        <a:ea typeface="Calibri"/>
                        <a:cs typeface="Times New Roman"/>
                      </a:endParaRPr>
                    </a:p>
                  </a:txBody>
                  <a:tcPr marL="68580" marR="68580" marT="0" marB="0"/>
                </a:tc>
              </a:tr>
              <a:tr h="923396">
                <a:tc>
                  <a:txBody>
                    <a:bodyPr/>
                    <a:lstStyle/>
                    <a:p>
                      <a:pPr marL="0" marR="0">
                        <a:lnSpc>
                          <a:spcPct val="115000"/>
                        </a:lnSpc>
                        <a:spcBef>
                          <a:spcPts val="0"/>
                        </a:spcBef>
                        <a:spcAft>
                          <a:spcPts val="0"/>
                        </a:spcAft>
                      </a:pPr>
                      <a:r>
                        <a:rPr lang="en-US" sz="2800">
                          <a:effectLst/>
                        </a:rPr>
                        <a:t>Buffaloes</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75cm/animal</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75cm/animal</a:t>
                      </a:r>
                      <a:endParaRPr lang="en-US" sz="2800">
                        <a:effectLst/>
                        <a:latin typeface="Calibri"/>
                        <a:ea typeface="Calibri"/>
                        <a:cs typeface="Times New Roman"/>
                      </a:endParaRPr>
                    </a:p>
                  </a:txBody>
                  <a:tcPr marL="68580" marR="68580" marT="0" marB="0"/>
                </a:tc>
              </a:tr>
              <a:tr h="923396">
                <a:tc>
                  <a:txBody>
                    <a:bodyPr/>
                    <a:lstStyle/>
                    <a:p>
                      <a:pPr marL="0" marR="0">
                        <a:lnSpc>
                          <a:spcPct val="115000"/>
                        </a:lnSpc>
                        <a:spcBef>
                          <a:spcPts val="0"/>
                        </a:spcBef>
                        <a:spcAft>
                          <a:spcPts val="0"/>
                        </a:spcAft>
                      </a:pPr>
                      <a:r>
                        <a:rPr lang="en-US" sz="2800">
                          <a:effectLst/>
                        </a:rPr>
                        <a:t>Cattle</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75cm/animal</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75cm/animal</a:t>
                      </a:r>
                      <a:endParaRPr lang="en-US" sz="2800" dirty="0">
                        <a:effectLst/>
                        <a:latin typeface="Calibri"/>
                        <a:ea typeface="Calibri"/>
                        <a:cs typeface="Times New Roman"/>
                      </a:endParaRPr>
                    </a:p>
                  </a:txBody>
                  <a:tcPr marL="68580" marR="68580" marT="0" marB="0"/>
                </a:tc>
              </a:tr>
            </a:tbl>
          </a:graphicData>
        </a:graphic>
      </p:graphicFrame>
      <p:sp>
        <p:nvSpPr>
          <p:cNvPr id="6" name="Rectangle 2"/>
          <p:cNvSpPr>
            <a:spLocks noChangeArrowheads="1"/>
          </p:cNvSpPr>
          <p:nvPr/>
        </p:nvSpPr>
        <p:spPr bwMode="auto">
          <a:xfrm>
            <a:off x="152400" y="3432733"/>
            <a:ext cx="8991600" cy="738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Feeding and Watering space requirements</a:t>
            </a:r>
            <a:endParaRPr kumimoji="0" lang="en-US" sz="16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85112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en-US" b="1" i="1" dirty="0" smtClean="0"/>
              <a:t/>
            </a:r>
            <a:br>
              <a:rPr lang="en-US" b="1" i="1" dirty="0" smtClean="0"/>
            </a:br>
            <a:r>
              <a:rPr lang="en-US" b="1" i="1" dirty="0"/>
              <a:t/>
            </a:r>
            <a:br>
              <a:rPr lang="en-US" b="1" i="1" dirty="0"/>
            </a:br>
            <a:r>
              <a:rPr lang="en-US" sz="4000" i="1" dirty="0" smtClean="0"/>
              <a:t>Main building in dairy farm</a:t>
            </a:r>
            <a:br>
              <a:rPr lang="en-US" sz="4000" i="1" dirty="0" smtClean="0"/>
            </a:br>
            <a:r>
              <a:rPr lang="en-US" sz="4000" dirty="0" smtClean="0">
                <a:solidFill>
                  <a:srgbClr val="FF0000"/>
                </a:solidFill>
              </a:rPr>
              <a:t>milk </a:t>
            </a:r>
            <a:r>
              <a:rPr lang="en-US" sz="4000" dirty="0">
                <a:solidFill>
                  <a:srgbClr val="FF0000"/>
                </a:solidFill>
              </a:rPr>
              <a:t>Animal </a:t>
            </a:r>
            <a:r>
              <a:rPr lang="en-US" sz="4000" dirty="0" smtClean="0">
                <a:solidFill>
                  <a:srgbClr val="FF0000"/>
                </a:solidFill>
              </a:rPr>
              <a:t>Shed</a:t>
            </a:r>
            <a:r>
              <a:rPr lang="en-US" sz="4000" dirty="0"/>
              <a:t/>
            </a:r>
            <a:br>
              <a:rPr lang="en-US" sz="4000" dirty="0"/>
            </a:br>
            <a:r>
              <a:rPr lang="en-US" sz="4000" dirty="0"/>
              <a:t>Milking barn or </a:t>
            </a:r>
            <a:r>
              <a:rPr lang="en-US" sz="4000" dirty="0" err="1"/>
              <a:t>parlour</a:t>
            </a:r>
            <a:r>
              <a:rPr lang="en-US" sz="4000" dirty="0"/>
              <a:t/>
            </a:r>
            <a:br>
              <a:rPr lang="en-US" sz="4000" dirty="0"/>
            </a:br>
            <a:r>
              <a:rPr lang="en-US" sz="4000" dirty="0">
                <a:solidFill>
                  <a:srgbClr val="00B050"/>
                </a:solidFill>
              </a:rPr>
              <a:t>Down </a:t>
            </a:r>
            <a:r>
              <a:rPr lang="en-US" sz="4000" dirty="0" err="1">
                <a:solidFill>
                  <a:srgbClr val="00B050"/>
                </a:solidFill>
              </a:rPr>
              <a:t>calver</a:t>
            </a:r>
            <a:r>
              <a:rPr lang="en-US" sz="4000" dirty="0">
                <a:solidFill>
                  <a:srgbClr val="00B050"/>
                </a:solidFill>
              </a:rPr>
              <a:t> shed / calving pen</a:t>
            </a:r>
            <a:br>
              <a:rPr lang="en-US" sz="4000" dirty="0">
                <a:solidFill>
                  <a:srgbClr val="00B050"/>
                </a:solidFill>
              </a:rPr>
            </a:br>
            <a:r>
              <a:rPr lang="en-US" sz="4000" dirty="0"/>
              <a:t>Calf pen</a:t>
            </a:r>
            <a:br>
              <a:rPr lang="en-US" sz="4000" dirty="0"/>
            </a:br>
            <a:r>
              <a:rPr lang="en-US" sz="4000" dirty="0"/>
              <a:t>Young stock or heifer shed</a:t>
            </a:r>
            <a:br>
              <a:rPr lang="en-US" sz="4000" dirty="0"/>
            </a:br>
            <a:r>
              <a:rPr lang="en-US" sz="4000" dirty="0"/>
              <a:t>Dry animal shed</a:t>
            </a:r>
            <a:br>
              <a:rPr lang="en-US" sz="4000" dirty="0"/>
            </a:br>
            <a:r>
              <a:rPr lang="en-US" sz="4000" dirty="0"/>
              <a:t>Bull shed</a:t>
            </a:r>
            <a:br>
              <a:rPr lang="en-US" sz="4000" dirty="0"/>
            </a:br>
            <a:r>
              <a:rPr lang="en-US" sz="4000" dirty="0"/>
              <a:t>Isolation shed</a:t>
            </a:r>
            <a:br>
              <a:rPr lang="en-US" sz="4000" dirty="0"/>
            </a:br>
            <a:r>
              <a:rPr lang="en-US" sz="4000" dirty="0"/>
              <a:t>Quarantine shed</a:t>
            </a:r>
            <a:br>
              <a:rPr lang="en-US" sz="4000" dirty="0"/>
            </a:br>
            <a:endParaRPr lang="en-US" sz="4000" dirty="0"/>
          </a:p>
        </p:txBody>
      </p:sp>
    </p:spTree>
    <p:extLst>
      <p:ext uri="{BB962C8B-B14F-4D97-AF65-F5344CB8AC3E}">
        <p14:creationId xmlns:p14="http://schemas.microsoft.com/office/powerpoint/2010/main" xmlns="" val="298768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r>
              <a:rPr lang="en-US" dirty="0" smtClean="0">
                <a:solidFill>
                  <a:srgbClr val="FF0000"/>
                </a:solidFill>
              </a:rPr>
              <a:t>milk Animal Shed</a:t>
            </a:r>
            <a:r>
              <a:rPr lang="en-US" dirty="0" smtClean="0"/>
              <a:t/>
            </a:r>
            <a:br>
              <a:rPr lang="en-US" dirty="0" smtClean="0"/>
            </a:br>
            <a:r>
              <a:rPr lang="en-US" dirty="0" smtClean="0"/>
              <a:t>Essentials of Feeding passage</a:t>
            </a:r>
            <a:br>
              <a:rPr lang="en-US" dirty="0" smtClean="0"/>
            </a:br>
            <a:r>
              <a:rPr lang="en-US" dirty="0" smtClean="0"/>
              <a:t/>
            </a:r>
            <a:br>
              <a:rPr lang="en-US" dirty="0" smtClean="0"/>
            </a:br>
            <a:r>
              <a:rPr lang="en-US" dirty="0" smtClean="0"/>
              <a:t>Feeding passage</a:t>
            </a:r>
            <a:r>
              <a:rPr lang="en-US" sz="2400" dirty="0" smtClean="0"/>
              <a:t/>
            </a:r>
            <a:br>
              <a:rPr lang="en-US" sz="2400" dirty="0" smtClean="0"/>
            </a:br>
            <a:r>
              <a:rPr lang="en-US" dirty="0" smtClean="0"/>
              <a:t>Manger</a:t>
            </a:r>
            <a:r>
              <a:rPr lang="en-US" sz="2400" dirty="0" smtClean="0"/>
              <a:t/>
            </a:r>
            <a:br>
              <a:rPr lang="en-US" sz="2400" dirty="0" smtClean="0"/>
            </a:br>
            <a:r>
              <a:rPr lang="en-US" dirty="0" smtClean="0"/>
              <a:t>Standing space</a:t>
            </a:r>
            <a:r>
              <a:rPr lang="en-US" sz="2400" dirty="0" smtClean="0"/>
              <a:t/>
            </a:r>
            <a:br>
              <a:rPr lang="en-US" sz="2400" dirty="0" smtClean="0"/>
            </a:br>
            <a:r>
              <a:rPr lang="en-US" dirty="0" smtClean="0"/>
              <a:t>Gutter or drainage channel</a:t>
            </a:r>
            <a:r>
              <a:rPr lang="en-US" sz="2400" dirty="0" smtClean="0"/>
              <a:t/>
            </a:r>
            <a:br>
              <a:rPr lang="en-US" sz="2400" dirty="0" smtClean="0"/>
            </a:br>
            <a:r>
              <a:rPr lang="en-US" dirty="0" smtClean="0"/>
              <a:t>Milking passage</a:t>
            </a:r>
            <a:r>
              <a:rPr lang="en-US" sz="2400" dirty="0" smtClean="0"/>
              <a:t/>
            </a:r>
            <a:br>
              <a:rPr lang="en-US" sz="2400" dirty="0" smtClean="0"/>
            </a:br>
            <a:r>
              <a:rPr lang="en-US" sz="5400" dirty="0"/>
              <a:t/>
            </a:r>
            <a:br>
              <a:rPr lang="en-US" sz="5400" dirty="0"/>
            </a:br>
            <a:endParaRPr lang="en-US" dirty="0"/>
          </a:p>
        </p:txBody>
      </p:sp>
    </p:spTree>
    <p:extLst>
      <p:ext uri="{BB962C8B-B14F-4D97-AF65-F5344CB8AC3E}">
        <p14:creationId xmlns:p14="http://schemas.microsoft.com/office/powerpoint/2010/main" xmlns="" val="202620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5867400"/>
          </a:xfrm>
        </p:spPr>
        <p:txBody>
          <a:bodyPr>
            <a:noAutofit/>
          </a:bodyPr>
          <a:lstStyle/>
          <a:p>
            <a:r>
              <a:rPr lang="en-US" sz="3600" b="1" dirty="0" smtClean="0"/>
              <a:t>Single row system</a:t>
            </a:r>
            <a:r>
              <a:rPr lang="en-US" dirty="0" smtClean="0"/>
              <a:t/>
            </a:r>
            <a:br>
              <a:rPr lang="en-US" dirty="0" smtClean="0"/>
            </a:br>
            <a:r>
              <a:rPr lang="en-US" sz="3600" b="1" dirty="0" smtClean="0"/>
              <a:t>Double row system</a:t>
            </a:r>
            <a:r>
              <a:rPr lang="en-US" dirty="0" smtClean="0"/>
              <a:t/>
            </a:r>
            <a:br>
              <a:rPr lang="en-US" dirty="0" smtClean="0"/>
            </a:br>
            <a:endParaRPr lang="en-US" sz="3200" dirty="0"/>
          </a:p>
        </p:txBody>
      </p:sp>
    </p:spTree>
    <p:extLst>
      <p:ext uri="{BB962C8B-B14F-4D97-AF65-F5344CB8AC3E}">
        <p14:creationId xmlns:p14="http://schemas.microsoft.com/office/powerpoint/2010/main" xmlns="" val="100667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SC05092"/>
          <p:cNvPicPr/>
          <p:nvPr/>
        </p:nvPicPr>
        <p:blipFill>
          <a:blip r:embed="rId2"/>
          <a:srcRect/>
          <a:stretch>
            <a:fillRect/>
          </a:stretch>
        </p:blipFill>
        <p:spPr bwMode="auto">
          <a:xfrm>
            <a:off x="381000" y="1219200"/>
            <a:ext cx="8305800" cy="4648200"/>
          </a:xfrm>
          <a:prstGeom prst="rect">
            <a:avLst/>
          </a:prstGeom>
          <a:noFill/>
          <a:ln w="9525">
            <a:noFill/>
            <a:miter lim="800000"/>
            <a:headEnd/>
            <a:tailEnd/>
          </a:ln>
        </p:spPr>
      </p:pic>
      <p:sp>
        <p:nvSpPr>
          <p:cNvPr id="3" name="Rectangle 2"/>
          <p:cNvSpPr/>
          <p:nvPr/>
        </p:nvSpPr>
        <p:spPr>
          <a:xfrm>
            <a:off x="2895600" y="304800"/>
            <a:ext cx="3657600" cy="646331"/>
          </a:xfrm>
          <a:prstGeom prst="rect">
            <a:avLst/>
          </a:prstGeom>
        </p:spPr>
        <p:txBody>
          <a:bodyPr wrap="square">
            <a:spAutoFit/>
          </a:bodyPr>
          <a:lstStyle/>
          <a:p>
            <a:pPr algn="ctr"/>
            <a:r>
              <a:rPr lang="en-US" sz="2800" b="1" dirty="0">
                <a:solidFill>
                  <a:srgbClr val="FF0000"/>
                </a:solidFill>
              </a:rPr>
              <a:t>Tail </a:t>
            </a:r>
            <a:r>
              <a:rPr lang="en-US" sz="3600" b="1" dirty="0">
                <a:solidFill>
                  <a:srgbClr val="FF0000"/>
                </a:solidFill>
              </a:rPr>
              <a:t>to</a:t>
            </a:r>
            <a:r>
              <a:rPr lang="en-US" sz="2800" b="1" dirty="0">
                <a:solidFill>
                  <a:srgbClr val="FF0000"/>
                </a:solidFill>
              </a:rPr>
              <a:t> Tail System</a:t>
            </a:r>
          </a:p>
        </p:txBody>
      </p:sp>
      <p:sp>
        <p:nvSpPr>
          <p:cNvPr id="4" name="Rounded Rectangle 3"/>
          <p:cNvSpPr/>
          <p:nvPr/>
        </p:nvSpPr>
        <p:spPr>
          <a:xfrm>
            <a:off x="1524000" y="6134099"/>
            <a:ext cx="5562600" cy="6996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Advantages</a:t>
            </a:r>
            <a:endParaRPr lang="en-US" sz="2800" dirty="0"/>
          </a:p>
        </p:txBody>
      </p:sp>
    </p:spTree>
    <p:extLst>
      <p:ext uri="{BB962C8B-B14F-4D97-AF65-F5344CB8AC3E}">
        <p14:creationId xmlns:p14="http://schemas.microsoft.com/office/powerpoint/2010/main" xmlns="" val="4004395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G_3965"/>
          <p:cNvPicPr/>
          <p:nvPr/>
        </p:nvPicPr>
        <p:blipFill>
          <a:blip r:embed="rId2"/>
          <a:srcRect/>
          <a:stretch>
            <a:fillRect/>
          </a:stretch>
        </p:blipFill>
        <p:spPr bwMode="auto">
          <a:xfrm>
            <a:off x="457200" y="902732"/>
            <a:ext cx="8153400" cy="5421868"/>
          </a:xfrm>
          <a:prstGeom prst="rect">
            <a:avLst/>
          </a:prstGeom>
          <a:noFill/>
          <a:ln w="9525">
            <a:noFill/>
            <a:miter lim="800000"/>
            <a:headEnd/>
            <a:tailEnd/>
          </a:ln>
        </p:spPr>
      </p:pic>
      <p:sp>
        <p:nvSpPr>
          <p:cNvPr id="4" name="Rectangle 3"/>
          <p:cNvSpPr/>
          <p:nvPr/>
        </p:nvSpPr>
        <p:spPr>
          <a:xfrm>
            <a:off x="3124200" y="76200"/>
            <a:ext cx="3810000" cy="523220"/>
          </a:xfrm>
          <a:prstGeom prst="rect">
            <a:avLst/>
          </a:prstGeom>
        </p:spPr>
        <p:txBody>
          <a:bodyPr wrap="square">
            <a:spAutoFit/>
          </a:bodyPr>
          <a:lstStyle/>
          <a:p>
            <a:pPr algn="ctr"/>
            <a:r>
              <a:rPr lang="en-US" sz="2800" b="1" dirty="0">
                <a:solidFill>
                  <a:srgbClr val="FF0000"/>
                </a:solidFill>
              </a:rPr>
              <a:t>Face to face system</a:t>
            </a:r>
            <a:endParaRPr lang="en-US" sz="2800" dirty="0">
              <a:solidFill>
                <a:srgbClr val="FF0000"/>
              </a:solidFill>
            </a:endParaRPr>
          </a:p>
        </p:txBody>
      </p:sp>
      <p:sp>
        <p:nvSpPr>
          <p:cNvPr id="5" name="Rounded Rectangle 4"/>
          <p:cNvSpPr/>
          <p:nvPr/>
        </p:nvSpPr>
        <p:spPr>
          <a:xfrm>
            <a:off x="0" y="6324600"/>
            <a:ext cx="9144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Advantages  and  disadvantages</a:t>
            </a:r>
            <a:endParaRPr lang="en-US" sz="2800" b="1" dirty="0"/>
          </a:p>
        </p:txBody>
      </p:sp>
    </p:spTree>
    <p:extLst>
      <p:ext uri="{BB962C8B-B14F-4D97-AF65-F5344CB8AC3E}">
        <p14:creationId xmlns:p14="http://schemas.microsoft.com/office/powerpoint/2010/main" xmlns="" val="3678419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agritech.tnau.ac.in/expert_system/cattlebuffalo/Images/Content%20photos/housing-1.png"/>
          <p:cNvPicPr/>
          <p:nvPr/>
        </p:nvPicPr>
        <p:blipFill>
          <a:blip r:embed="rId2"/>
          <a:srcRect/>
          <a:stretch>
            <a:fillRect/>
          </a:stretch>
        </p:blipFill>
        <p:spPr bwMode="auto">
          <a:xfrm>
            <a:off x="533400" y="533400"/>
            <a:ext cx="8077200" cy="5715000"/>
          </a:xfrm>
          <a:prstGeom prst="rect">
            <a:avLst/>
          </a:prstGeom>
          <a:noFill/>
          <a:ln w="9525">
            <a:noFill/>
            <a:miter lim="800000"/>
            <a:headEnd/>
            <a:tailEnd/>
          </a:ln>
        </p:spPr>
      </p:pic>
    </p:spTree>
    <p:extLst>
      <p:ext uri="{BB962C8B-B14F-4D97-AF65-F5344CB8AC3E}">
        <p14:creationId xmlns:p14="http://schemas.microsoft.com/office/powerpoint/2010/main" xmlns="" val="3927036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ed "/>
          <p:cNvPicPr/>
          <p:nvPr/>
        </p:nvPicPr>
        <p:blipFill>
          <a:blip r:embed="rId2" cstate="print"/>
          <a:srcRect/>
          <a:stretch>
            <a:fillRect/>
          </a:stretch>
        </p:blipFill>
        <p:spPr bwMode="auto">
          <a:xfrm>
            <a:off x="685800" y="457200"/>
            <a:ext cx="8077200" cy="6019800"/>
          </a:xfrm>
          <a:prstGeom prst="rect">
            <a:avLst/>
          </a:prstGeom>
          <a:noFill/>
          <a:ln w="9525">
            <a:noFill/>
            <a:miter lim="800000"/>
            <a:headEnd/>
            <a:tailEnd/>
          </a:ln>
        </p:spPr>
      </p:pic>
    </p:spTree>
    <p:extLst>
      <p:ext uri="{BB962C8B-B14F-4D97-AF65-F5344CB8AC3E}">
        <p14:creationId xmlns:p14="http://schemas.microsoft.com/office/powerpoint/2010/main" xmlns="" val="4231279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98</Words>
  <Application>Microsoft Office PowerPoint</Application>
  <PresentationFormat>On-screen Show (4:3)</PresentationFormat>
  <Paragraphs>43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HOUSING FOR DAIRY CATTLE a)Selection of site for Dairy Farm  1. Topography and drainage 2. Soil type 3. Exposure to the sun and protection from wind 4. Accessibility 5. Durability and attractiveness 6. Water supply 7. Surroundings 8. Labour 9. Marketing 10. Electricity 11. Facilities, labour, food  </vt:lpstr>
      <vt:lpstr>Slide 2</vt:lpstr>
      <vt:lpstr>  Main building in dairy farm milk Animal Shed Milking barn or parlour Down calver shed / calving pen Calf pen Young stock or heifer shed Dry animal shed Bull shed Isolation shed Quarantine shed </vt:lpstr>
      <vt:lpstr>milk Animal Shed Essentials of Feeding passage  Feeding passage Manger Standing space Gutter or drainage channel Milking passage  </vt:lpstr>
      <vt:lpstr>Single row system Double row system </vt:lpstr>
      <vt:lpstr>Slide 6</vt:lpstr>
      <vt:lpstr>Slide 7</vt:lpstr>
      <vt:lpstr>Slide 8</vt:lpstr>
      <vt:lpstr>Slide 9</vt:lpstr>
      <vt:lpstr>Milking barn or parlour: Dimensions of Milking barn : Length of standing space : 1.5 – 1.7 m Width of standing space : 1.05 – 1.2m (80% of length, of standing space) Width of central passage : 1.5 – 1.8 m Width of feed alley : 0.75 m Width of gutter : 0.30 m Overhang : 0.75 m Down calver shed/ calving pen:</vt:lpstr>
      <vt:lpstr>Slide 11</vt:lpstr>
      <vt:lpstr>Young stock/ heifer shed:  Dry animal shed: Bull shed : Isolation shed: Quarantine shed:  </vt:lpstr>
      <vt:lpstr>Slide 13</vt:lpstr>
      <vt:lpstr>Slide 14</vt:lpstr>
      <vt:lpstr>Advantages Disadvantages b. Conventional Barns or Stanchion Barns</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dc:creator>
  <cp:lastModifiedBy>Zoology</cp:lastModifiedBy>
  <cp:revision>35</cp:revision>
  <dcterms:created xsi:type="dcterms:W3CDTF">2017-08-13T18:37:55Z</dcterms:created>
  <dcterms:modified xsi:type="dcterms:W3CDTF">2017-08-17T07:18:52Z</dcterms:modified>
</cp:coreProperties>
</file>